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50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5" r:id="rId8"/>
    <p:sldId id="262" r:id="rId9"/>
    <p:sldId id="263" r:id="rId10"/>
    <p:sldId id="264" r:id="rId11"/>
  </p:sldIdLst>
  <p:sldSz cx="9144000" cy="5143500" type="screen16x9"/>
  <p:notesSz cx="9925050" cy="66659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j6txd3b6hbhx7u+RpP5QW3Gqad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820" y="72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2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21901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−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2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2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" name="Google Shape;8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3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4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1711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1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939a8f1256_0_3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1939a8f125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">
  <p:cSld name="Star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3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body" idx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">
  <p:cSld name="Inhal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body" idx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">
  <p:cSld name="Star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body" idx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16"/>
          <p:cNvSpPr/>
          <p:nvPr/>
        </p:nvSpPr>
        <p:spPr>
          <a:xfrm>
            <a:off x="8347635" y="4806203"/>
            <a:ext cx="575236" cy="2689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6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+ Text">
  <p:cSld name="Inhalt +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2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>
  <p:cSld name="zwei Inhalt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>
            <a:spLocks noGrp="1"/>
          </p:cNvSpPr>
          <p:nvPr>
            <p:ph type="body" idx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2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 + Text">
  <p:cSld name="Zwei Inhalte +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body" idx="2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9"/>
          <p:cNvSpPr>
            <a:spLocks noGrp="1"/>
          </p:cNvSpPr>
          <p:nvPr>
            <p:ph type="pic" idx="3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 + Text (Hintergrund)">
  <p:cSld name="Zwei Inhalte + Text (Hintergrund)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0"/>
          <p:cNvSpPr/>
          <p:nvPr/>
        </p:nvSpPr>
        <p:spPr>
          <a:xfrm>
            <a:off x="0" y="2152650"/>
            <a:ext cx="9144000" cy="2990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body" idx="1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>
            <a:spLocks noGrp="1"/>
          </p:cNvSpPr>
          <p:nvPr>
            <p:ph type="body" idx="3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oße Bilder">
  <p:cSld name="große Bil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1"/>
          <p:cNvSpPr>
            <a:spLocks noGrp="1"/>
          </p:cNvSpPr>
          <p:nvPr>
            <p:ph type="pic" idx="2"/>
          </p:nvPr>
        </p:nvSpPr>
        <p:spPr>
          <a:xfrm>
            <a:off x="0" y="2133600"/>
            <a:ext cx="9144000" cy="30099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er formatfüllend">
  <p:cSld name="Bilder formatfüllend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2"/>
          <p:cNvSpPr>
            <a:spLocks noGrp="1"/>
          </p:cNvSpPr>
          <p:nvPr>
            <p:ph type="pic" idx="2"/>
          </p:nvPr>
        </p:nvSpPr>
        <p:spPr>
          <a:xfrm>
            <a:off x="0" y="1600200"/>
            <a:ext cx="9144000" cy="3543299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2" descr="20150416 tum logo blau png fin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8800" y="324000"/>
            <a:ext cx="599513" cy="32028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" name="Google Shape;14;p12" descr="Shape, rectang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2" descr="20150416 tum logo blau png fin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8800" y="324000"/>
            <a:ext cx="599513" cy="32028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4" descr="20150416 tum logo blau png final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218411" y="324000"/>
            <a:ext cx="604774" cy="31851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4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ftr" idx="11"/>
          </p:nvPr>
        </p:nvSpPr>
        <p:spPr>
          <a:xfrm>
            <a:off x="531628" y="4854985"/>
            <a:ext cx="624381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" name="Google Shape;25;p14" descr="Logo, 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85991" y="274358"/>
            <a:ext cx="914399" cy="364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0248" y="4860355"/>
            <a:ext cx="268473" cy="26847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ergy-charts.info/charts/power/chart.htm?l=en&amp;c=DE&amp;stacking=stacked_absolute_area&amp;week=45&amp;source=tota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"/>
          <p:cNvSpPr txBox="1">
            <a:spLocks noGrp="1"/>
          </p:cNvSpPr>
          <p:nvPr>
            <p:ph type="title"/>
          </p:nvPr>
        </p:nvSpPr>
        <p:spPr>
          <a:xfrm>
            <a:off x="1" y="972000"/>
            <a:ext cx="9144000" cy="9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5400" b="1">
                <a:solidFill>
                  <a:schemeClr val="lt1"/>
                </a:solidFill>
              </a:rPr>
              <a:t>SIXTribution</a:t>
            </a:r>
            <a:endParaRPr sz="5400" b="1">
              <a:solidFill>
                <a:schemeClr val="lt1"/>
              </a:solidFill>
            </a:endParaRPr>
          </a:p>
        </p:txBody>
      </p:sp>
      <p:sp>
        <p:nvSpPr>
          <p:cNvPr id="81" name="Google Shape;81;p1"/>
          <p:cNvSpPr txBox="1">
            <a:spLocks noGrp="1"/>
          </p:cNvSpPr>
          <p:nvPr>
            <p:ph type="body" idx="1"/>
          </p:nvPr>
        </p:nvSpPr>
        <p:spPr>
          <a:xfrm>
            <a:off x="0" y="2239690"/>
            <a:ext cx="9143999" cy="137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/>
            <a:endParaRPr lang="en-GB" dirty="0"/>
          </a:p>
          <a:p>
            <a:pPr marL="0" indent="0" algn="ctr"/>
            <a:r>
              <a:rPr lang="en-GB" dirty="0"/>
              <a:t>Team: Pavel Jahoda, Daniel </a:t>
            </a:r>
            <a:r>
              <a:rPr lang="en-GB" dirty="0" err="1"/>
              <a:t>Gillo</a:t>
            </a:r>
            <a:r>
              <a:rPr lang="en-GB" dirty="0"/>
              <a:t>, </a:t>
            </a:r>
            <a:r>
              <a:rPr lang="en-GB" dirty="0" err="1"/>
              <a:t>Žan</a:t>
            </a:r>
            <a:r>
              <a:rPr lang="en-GB" dirty="0"/>
              <a:t> </a:t>
            </a:r>
            <a:r>
              <a:rPr lang="en-GB" dirty="0" err="1"/>
              <a:t>Stanonik</a:t>
            </a:r>
            <a:r>
              <a:rPr lang="en-GB" dirty="0"/>
              <a:t>, Zuzana </a:t>
            </a:r>
            <a:r>
              <a:rPr lang="en-GB" dirty="0" err="1"/>
              <a:t>Urbanová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2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Problem Overview</a:t>
            </a:r>
            <a:endParaRPr dirty="0"/>
          </a:p>
        </p:txBody>
      </p:sp>
      <p:sp>
        <p:nvSpPr>
          <p:cNvPr id="87" name="Google Shape;87;p32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    github.com/JahodaPaul/sixtribution</a:t>
            </a:r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body" idx="1"/>
          </p:nvPr>
        </p:nvSpPr>
        <p:spPr>
          <a:xfrm>
            <a:off x="845300" y="1600200"/>
            <a:ext cx="37266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9113" lvl="1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GB" sz="1600" dirty="0"/>
              <a:t>Few charging stations</a:t>
            </a:r>
            <a:endParaRPr sz="1600" dirty="0"/>
          </a:p>
          <a:p>
            <a:pPr marL="519113" lvl="1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GB" sz="1600" dirty="0"/>
              <a:t>Growing electric car fleet</a:t>
            </a:r>
            <a:endParaRPr sz="1600" dirty="0"/>
          </a:p>
        </p:txBody>
      </p:sp>
      <p:pic>
        <p:nvPicPr>
          <p:cNvPr id="90" name="Google Shape;90;p32" descr="A car parked with its front facing the camera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312" y="2383241"/>
            <a:ext cx="2357760" cy="1142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2" descr="Graphical user interface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6362" y="2267089"/>
            <a:ext cx="1911276" cy="2223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32" descr="An orange sports car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809" y="3471446"/>
            <a:ext cx="2686129" cy="1038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80064" y="3080344"/>
            <a:ext cx="2357765" cy="176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2" descr="A close-up of a car&#10;&#10;Description automatically generated with medium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80064" y="2382372"/>
            <a:ext cx="2237266" cy="114294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2"/>
          <p:cNvSpPr txBox="1">
            <a:spLocks noGrp="1"/>
          </p:cNvSpPr>
          <p:nvPr>
            <p:ph type="body" idx="1"/>
          </p:nvPr>
        </p:nvSpPr>
        <p:spPr>
          <a:xfrm>
            <a:off x="5192100" y="1600200"/>
            <a:ext cx="31689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9112" lvl="1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3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Solution</a:t>
            </a:r>
            <a:endParaRPr/>
          </a:p>
        </p:txBody>
      </p:sp>
      <p:sp>
        <p:nvSpPr>
          <p:cNvPr id="101" name="Google Shape;101;p33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102" name="Google Shape;102;p33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    github.com/JahodaPaul/sixtribution</a:t>
            </a:r>
            <a:endParaRPr/>
          </a:p>
        </p:txBody>
      </p:sp>
      <p:sp>
        <p:nvSpPr>
          <p:cNvPr id="103" name="Google Shape;103;p33"/>
          <p:cNvSpPr txBox="1">
            <a:spLocks noGrp="1"/>
          </p:cNvSpPr>
          <p:nvPr>
            <p:ph type="body" idx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-330200">
              <a:lnSpc>
                <a:spcPct val="150000"/>
              </a:lnSpc>
              <a:buSzPts val="1600"/>
              <a:buFont typeface="Arial"/>
              <a:buChar char="❖"/>
            </a:pPr>
            <a:r>
              <a:rPr lang="en-GB" sz="1600" dirty="0"/>
              <a:t>Optional drop-off at public charging stations</a:t>
            </a:r>
          </a:p>
          <a:p>
            <a:pPr lvl="1" indent="-330200">
              <a:lnSpc>
                <a:spcPct val="150000"/>
              </a:lnSpc>
              <a:buSzPts val="1600"/>
              <a:buFont typeface="Wingdings" panose="05000000000000000000" pitchFamily="2" charset="2"/>
              <a:buChar char="Ø"/>
            </a:pPr>
            <a:r>
              <a:rPr lang="en-GB" sz="1600" dirty="0"/>
              <a:t>Algorithmically decide alternate/best charging destinations based on supply/demand</a:t>
            </a: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Ø"/>
            </a:pPr>
            <a:r>
              <a:rPr lang="en-GB" sz="1600" dirty="0"/>
              <a:t>Give reward offer notifications to the customer to leave the car where we want</a:t>
            </a:r>
          </a:p>
          <a:p>
            <a:pPr indent="-330200">
              <a:lnSpc>
                <a:spcPct val="150000"/>
              </a:lnSpc>
              <a:buSzPts val="1600"/>
              <a:buFont typeface="Wingdings" panose="05000000000000000000" pitchFamily="2" charset="2"/>
              <a:buChar char="v"/>
            </a:pPr>
            <a:r>
              <a:rPr lang="en-GB" sz="1600" dirty="0" err="1"/>
              <a:t>Sixt</a:t>
            </a:r>
            <a:r>
              <a:rPr lang="en-GB" sz="1600" dirty="0"/>
              <a:t> drivers use the car for </a:t>
            </a:r>
            <a:r>
              <a:rPr lang="en-GB" sz="1600" dirty="0" err="1"/>
              <a:t>Sixt</a:t>
            </a:r>
            <a:r>
              <a:rPr lang="en-GB" sz="1600" dirty="0"/>
              <a:t> ride</a:t>
            </a:r>
          </a:p>
          <a:p>
            <a:pPr marL="58420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GB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4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Our system</a:t>
            </a:r>
            <a:endParaRPr/>
          </a:p>
        </p:txBody>
      </p:sp>
      <p:sp>
        <p:nvSpPr>
          <p:cNvPr id="109" name="Google Shape;109;p34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110" name="Google Shape;110;p34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    github.com/JahodaPaul/sixtribution</a:t>
            </a:r>
            <a:endParaRPr/>
          </a:p>
        </p:txBody>
      </p:sp>
      <p:sp>
        <p:nvSpPr>
          <p:cNvPr id="111" name="Google Shape;111;p34"/>
          <p:cNvSpPr txBox="1">
            <a:spLocks noGrp="1"/>
          </p:cNvSpPr>
          <p:nvPr>
            <p:ph type="body" idx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-GB" sz="1600" dirty="0"/>
              <a:t>Full-scale simulation of Munich</a:t>
            </a:r>
            <a:endParaRPr sz="1600"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 sz="1600" dirty="0"/>
              <a:t>Charging Stations data </a:t>
            </a:r>
            <a:r>
              <a:rPr lang="en-GB" sz="1600" i="1" dirty="0"/>
              <a:t>(data from OSM &amp; SWM maps)</a:t>
            </a:r>
            <a:endParaRPr sz="1600" i="1"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 sz="1600" dirty="0"/>
              <a:t>A fully simulated fleet based on the cars in the </a:t>
            </a:r>
            <a:r>
              <a:rPr lang="en-GB" sz="1600" dirty="0" err="1"/>
              <a:t>Sixt</a:t>
            </a:r>
            <a:r>
              <a:rPr lang="en-GB" sz="1600" dirty="0"/>
              <a:t> API</a:t>
            </a:r>
            <a:endParaRPr sz="16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-GB" sz="1600" dirty="0"/>
              <a:t>Simulation integrated into web application</a:t>
            </a:r>
            <a:endParaRPr sz="1600"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 sz="1600" dirty="0"/>
              <a:t>Stack: Python, Vue.js, Google Maps API</a:t>
            </a:r>
            <a:endParaRPr sz="1600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364920-1F57-E8A7-A235-78CCD5668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793" y="1600200"/>
            <a:ext cx="1259559" cy="2799021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B3C862A5-D008-5860-9393-0C82E8C1C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645" y="1600199"/>
            <a:ext cx="1259559" cy="27990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 txBox="1">
            <a:spLocks noGrp="1"/>
          </p:cNvSpPr>
          <p:nvPr>
            <p:ph type="title"/>
          </p:nvPr>
        </p:nvSpPr>
        <p:spPr>
          <a:xfrm>
            <a:off x="319090" y="2023479"/>
            <a:ext cx="850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4800">
                <a:latin typeface="Impact"/>
                <a:ea typeface="Impact"/>
                <a:cs typeface="Impact"/>
                <a:sym typeface="Impact"/>
              </a:rPr>
              <a:t>Live demo!</a:t>
            </a:r>
            <a:endParaRPr sz="4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7" name="Google Shape;117;p10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118" name="Google Shape;118;p10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    github.com/JahodaPaul/sixtribution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"/>
          <p:cNvSpPr txBox="1">
            <a:spLocks noGrp="1"/>
          </p:cNvSpPr>
          <p:nvPr>
            <p:ph type="title"/>
          </p:nvPr>
        </p:nvSpPr>
        <p:spPr>
          <a:xfrm>
            <a:off x="353790" y="2340904"/>
            <a:ext cx="85089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3000" dirty="0">
              <a:solidFill>
                <a:srgbClr val="FF9900"/>
              </a:solidFill>
            </a:endParaRPr>
          </a:p>
        </p:txBody>
      </p:sp>
      <p:sp>
        <p:nvSpPr>
          <p:cNvPr id="132" name="Google Shape;132;p11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133" name="Google Shape;133;p11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    github.com/JahodaPaul/sixtribution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8540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"/>
          <p:cNvSpPr txBox="1">
            <a:spLocks noGrp="1"/>
          </p:cNvSpPr>
          <p:nvPr>
            <p:ph type="title"/>
          </p:nvPr>
        </p:nvSpPr>
        <p:spPr>
          <a:xfrm>
            <a:off x="318108" y="1617890"/>
            <a:ext cx="850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3000" dirty="0"/>
              <a:t>Thank you for listening </a:t>
            </a:r>
            <a:r>
              <a:rPr lang="en-GB" sz="3000" dirty="0">
                <a:solidFill>
                  <a:srgbClr val="FF9900"/>
                </a:solidFill>
              </a:rPr>
              <a:t>❤</a:t>
            </a:r>
            <a:endParaRPr sz="3000" dirty="0">
              <a:solidFill>
                <a:srgbClr val="FF9900"/>
              </a:solidFill>
            </a:endParaRPr>
          </a:p>
        </p:txBody>
      </p:sp>
      <p:sp>
        <p:nvSpPr>
          <p:cNvPr id="132" name="Google Shape;132;p11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133" name="Google Shape;133;p11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    github.com/JahodaPaul/sixtribution</a:t>
            </a:r>
            <a:endParaRPr/>
          </a:p>
        </p:txBody>
      </p:sp>
      <p:pic>
        <p:nvPicPr>
          <p:cNvPr id="13" name="Picture 12" descr="Qr code&#10;&#10;Description automatically generated">
            <a:extLst>
              <a:ext uri="{FF2B5EF4-FFF2-40B4-BE49-F238E27FC236}">
                <a16:creationId xmlns:a16="http://schemas.microsoft.com/office/drawing/2014/main" id="{D61E1692-19CE-E919-ABC6-C8788964B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5" y="2181412"/>
            <a:ext cx="257175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Jump in! We’re heading to FUNtimes</a:t>
            </a:r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pic>
        <p:nvPicPr>
          <p:cNvPr id="140" name="Google Shape;140;p31" descr="A person in a suit and ti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7350" y="1464443"/>
            <a:ext cx="5829300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1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    github.com/JahodaPaul/sixtribution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1939a8f1256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175" y="1443518"/>
            <a:ext cx="5859627" cy="368535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1939a8f1256_0_3"/>
          <p:cNvSpPr txBox="1">
            <a:spLocks noGrp="1"/>
          </p:cNvSpPr>
          <p:nvPr>
            <p:ph type="title"/>
          </p:nvPr>
        </p:nvSpPr>
        <p:spPr>
          <a:xfrm>
            <a:off x="319090" y="288025"/>
            <a:ext cx="850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Future improvements</a:t>
            </a:r>
            <a:endParaRPr/>
          </a:p>
        </p:txBody>
      </p:sp>
      <p:sp>
        <p:nvSpPr>
          <p:cNvPr id="148" name="Google Shape;148;g1939a8f1256_0_3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149" name="Google Shape;149;g1939a8f1256_0_3"/>
          <p:cNvSpPr txBox="1">
            <a:spLocks noGrp="1"/>
          </p:cNvSpPr>
          <p:nvPr>
            <p:ph type="ftr" idx="11"/>
          </p:nvPr>
        </p:nvSpPr>
        <p:spPr>
          <a:xfrm>
            <a:off x="311162" y="4854985"/>
            <a:ext cx="6464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    github.com/JahodaPaul/sixtribution</a:t>
            </a:r>
            <a:endParaRPr/>
          </a:p>
        </p:txBody>
      </p:sp>
      <p:sp>
        <p:nvSpPr>
          <p:cNvPr id="150" name="Google Shape;150;g1939a8f1256_0_3"/>
          <p:cNvSpPr txBox="1">
            <a:spLocks noGrp="1"/>
          </p:cNvSpPr>
          <p:nvPr>
            <p:ph type="body" idx="1"/>
          </p:nvPr>
        </p:nvSpPr>
        <p:spPr>
          <a:xfrm>
            <a:off x="813138" y="949125"/>
            <a:ext cx="75177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surge pricing, we could decide when to charge the vehicles while in storage to get cheaper prices while there is lower usage. (eg charge overnight or during peak afternoon) </a:t>
            </a:r>
            <a:endParaRPr/>
          </a:p>
        </p:txBody>
      </p:sp>
      <p:sp>
        <p:nvSpPr>
          <p:cNvPr id="151" name="Google Shape;151;g1939a8f1256_0_3"/>
          <p:cNvSpPr txBox="1"/>
          <p:nvPr/>
        </p:nvSpPr>
        <p:spPr>
          <a:xfrm>
            <a:off x="5011850" y="4760925"/>
            <a:ext cx="3759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u="sng">
                <a:solidFill>
                  <a:schemeClr val="hlink"/>
                </a:solidFill>
                <a:hlinkClick r:id="rId4"/>
              </a:rPr>
              <a:t>https://energy-charts.info/charts/power/chart.htm?l=en&amp;c=DE&amp;stacking=stacked_absolute_area&amp;week=45&amp;source=total</a:t>
            </a:r>
            <a:endParaRPr sz="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el 2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">
  <a:themeElements>
    <a:clrScheme name="TUM">
      <a:dk1>
        <a:srgbClr val="000000"/>
      </a:dk1>
      <a:lt1>
        <a:srgbClr val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269</Words>
  <Application>Microsoft Office PowerPoint</Application>
  <PresentationFormat>On-screen Show (16:9)</PresentationFormat>
  <Paragraphs>39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Noto Sans Symbols</vt:lpstr>
      <vt:lpstr>Arial</vt:lpstr>
      <vt:lpstr>Calibri</vt:lpstr>
      <vt:lpstr>Impact</vt:lpstr>
      <vt:lpstr>Noto Sans</vt:lpstr>
      <vt:lpstr>Wingdings</vt:lpstr>
      <vt:lpstr>Titel 2</vt:lpstr>
      <vt:lpstr>Inhalt</vt:lpstr>
      <vt:lpstr>SIXTribution</vt:lpstr>
      <vt:lpstr>Problem Overview</vt:lpstr>
      <vt:lpstr>Solution</vt:lpstr>
      <vt:lpstr>Our system</vt:lpstr>
      <vt:lpstr>Live demo!</vt:lpstr>
      <vt:lpstr>PowerPoint Presentation</vt:lpstr>
      <vt:lpstr>Thank you for listening ❤</vt:lpstr>
      <vt:lpstr>Jump in! We’re heading to FUNtimes</vt:lpstr>
      <vt:lpstr>Future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SIXTribution</dc:title>
  <dc:creator>ge79ted</dc:creator>
  <cp:lastModifiedBy>Jahoda, Pavel</cp:lastModifiedBy>
  <cp:revision>21</cp:revision>
  <dcterms:created xsi:type="dcterms:W3CDTF">2021-06-04T11:52:58Z</dcterms:created>
  <dcterms:modified xsi:type="dcterms:W3CDTF">2022-11-20T14:15:52Z</dcterms:modified>
</cp:coreProperties>
</file>